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957BB-435F-06C3-3A02-B0016A93E711}" v="305" dt="2024-11-11T22:51:40.246"/>
    <p1510:client id="{56C30BD3-94F1-68E0-CC1C-6506BD79630F}" v="27" dt="2024-11-11T23:21:26.322"/>
    <p1510:client id="{8AE9C0C6-0A08-5953-5F7D-00CCEC129BFF}" v="664" dt="2024-11-11T20:52:02.186"/>
    <p1510:client id="{DE4FCA83-8859-8079-99E1-E5B11D149CD8}" v="18" dt="2024-11-11T23:23:05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2197" autoAdjust="0"/>
  </p:normalViewPr>
  <p:slideViewPr>
    <p:cSldViewPr snapToGrid="0">
      <p:cViewPr>
        <p:scale>
          <a:sx n="25" d="100"/>
          <a:sy n="25" d="100"/>
        </p:scale>
        <p:origin x="1483" y="-358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0BA0F-A45D-4F7A-81B5-7F0ADBA9073D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90FFD-15EF-44F9-9059-5EAB447DA3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869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90FFD-15EF-44F9-9059-5EAB447DA35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4854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3864077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novembro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4077" y="2788317"/>
            <a:ext cx="24201207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800" b="1" dirty="0">
                <a:latin typeface="Arial" pitchFamily="34" charset="0"/>
                <a:cs typeface="Arial" pitchFamily="34" charset="0"/>
              </a:rPr>
              <a:t>Psicologia das cores</a:t>
            </a:r>
          </a:p>
          <a:p>
            <a:pPr algn="ctr"/>
            <a:endParaRPr lang="pt-BR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400" dirty="0">
              <a:latin typeface="Arial"/>
              <a:cs typeface="Arial"/>
            </a:endParaRPr>
          </a:p>
          <a:p>
            <a:pPr algn="ctr"/>
            <a:r>
              <a:rPr lang="pt-BR" sz="3000" b="1" cap="all" dirty="0" err="1">
                <a:latin typeface="Arial"/>
                <a:cs typeface="Arial"/>
              </a:rPr>
              <a:t>Riendry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grgore</a:t>
            </a:r>
            <a:r>
              <a:rPr lang="pt-BR" sz="3000" b="1" cap="all" dirty="0">
                <a:latin typeface="Arial"/>
                <a:cs typeface="Arial"/>
              </a:rPr>
              <a:t> Valentim, João Manoel </a:t>
            </a:r>
            <a:r>
              <a:rPr lang="pt-BR" sz="3000" b="1" cap="all" dirty="0" err="1">
                <a:latin typeface="Arial"/>
                <a:cs typeface="Arial"/>
              </a:rPr>
              <a:t>frança</a:t>
            </a:r>
            <a:r>
              <a:rPr lang="pt-BR" sz="3000" b="1" cap="all" dirty="0">
                <a:latin typeface="Arial"/>
                <a:cs typeface="Arial"/>
              </a:rPr>
              <a:t>,  </a:t>
            </a:r>
            <a:r>
              <a:rPr lang="pt-BR" sz="3000" b="1" cap="all" dirty="0" err="1">
                <a:latin typeface="Arial"/>
                <a:cs typeface="Arial"/>
              </a:rPr>
              <a:t>Alef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miguel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Orientadora: </a:t>
            </a:r>
            <a:r>
              <a:rPr lang="pt-BR" sz="3000" dirty="0">
                <a:latin typeface="Arial"/>
                <a:cs typeface="Arial"/>
              </a:rPr>
              <a:t>Prof. Ms. Priscila Amorim da Costa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4842098"/>
            <a:ext cx="27428656" cy="61549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400" dirty="0"/>
              <a:t>Agradecemos primeiramente a Deus, pois sem Ele não teríamos forças para enfrentar e concluir esta longa jornada.</a:t>
            </a:r>
          </a:p>
          <a:p>
            <a:pPr algn="ctr"/>
            <a:r>
              <a:rPr lang="pt-BR" sz="2400" dirty="0"/>
              <a:t>Aos nossos professores, pela dedicação, paciência e por cada ensinamento transmitido. Em especial, àqueles que mais nos marcaram e inspiraram neste processo: Adriano Martins, Priscila Amorim Costa, Juliana </a:t>
            </a:r>
            <a:r>
              <a:rPr lang="pt-BR" sz="2400" dirty="0" err="1"/>
              <a:t>Quiezi</a:t>
            </a:r>
            <a:r>
              <a:rPr lang="pt-BR" sz="2400" dirty="0"/>
              <a:t> e Ilídio, cujo compromisso e exemplo foram fundamentais para nossa formação.</a:t>
            </a:r>
          </a:p>
          <a:p>
            <a:pPr algn="ctr"/>
            <a:r>
              <a:rPr lang="pt-BR" sz="2400" dirty="0"/>
              <a:t>À nossa querida companheira Bianca Andrade </a:t>
            </a:r>
            <a:r>
              <a:rPr lang="pt-BR" sz="2400" dirty="0" err="1"/>
              <a:t>Miquelotto</a:t>
            </a:r>
            <a:r>
              <a:rPr lang="pt-BR" sz="2400" dirty="0"/>
              <a:t>, que, por motivos pessoais, não pôde concluir conosco, mas cuja presença, amizade e parceria ao longo do caminho jamais serão esquecidas.</a:t>
            </a:r>
          </a:p>
          <a:p>
            <a:pPr algn="ctr"/>
            <a:r>
              <a:rPr lang="pt-BR" sz="2400" dirty="0"/>
              <a:t>Aos nossos grandes amigos e conselheiros Arthur </a:t>
            </a:r>
            <a:r>
              <a:rPr lang="pt-BR" sz="2400" dirty="0" err="1"/>
              <a:t>Lênnin</a:t>
            </a:r>
            <a:r>
              <a:rPr lang="pt-BR" sz="2400" dirty="0"/>
              <a:t> da Cruz </a:t>
            </a:r>
            <a:r>
              <a:rPr lang="pt-BR" sz="2400" dirty="0" err="1"/>
              <a:t>Kempner</a:t>
            </a:r>
            <a:r>
              <a:rPr lang="pt-BR" sz="2400" dirty="0"/>
              <a:t> de Paula, Gabriel Marques de Souza e Samuel Anselmo França Ferreira, pelo apoio constante, pela confiança depositada em nós e pelos conselhos que tanto nos fortaleceram.</a:t>
            </a:r>
          </a:p>
          <a:p>
            <a:pPr algn="ctr"/>
            <a:r>
              <a:rPr lang="pt-BR" sz="2400" dirty="0"/>
              <a:t>Aos nossos pais e mães, Helen Cristina da Silva Valentim, </a:t>
            </a:r>
            <a:r>
              <a:rPr lang="pt-BR" sz="2400" dirty="0" err="1"/>
              <a:t>Valdenilso</a:t>
            </a:r>
            <a:r>
              <a:rPr lang="pt-BR" sz="2400" dirty="0"/>
              <a:t>, </a:t>
            </a:r>
            <a:r>
              <a:rPr lang="pt-BR" sz="2400" dirty="0" err="1"/>
              <a:t>Iliene</a:t>
            </a:r>
            <a:r>
              <a:rPr lang="pt-BR" sz="2400" dirty="0"/>
              <a:t>, Patrícia e Francisco, por todo amor, incentivo e compreensão, sendo nosso maior exemplo de força e perseverança.</a:t>
            </a:r>
          </a:p>
          <a:p>
            <a:pPr algn="ctr"/>
            <a:r>
              <a:rPr lang="pt-BR" sz="2400" dirty="0"/>
              <a:t>Aos autores e escritores que, com suas obras, fundamentaram e enriqueceram este trabalho, contribuindo para o desenvolvimento do nosso conhecimento.</a:t>
            </a:r>
          </a:p>
          <a:p>
            <a:pPr algn="ctr"/>
            <a:r>
              <a:rPr lang="pt-BR" sz="2400" dirty="0"/>
              <a:t>E, finalmente, a todos que, de maneira direta ou indireta, fizeram parte desta trajetória, deixamos registrado o nosso mais sincero e profundo agradecimento.</a:t>
            </a:r>
          </a:p>
          <a:p>
            <a:pPr algn="ctr"/>
            <a:endParaRPr lang="pt-BR" dirty="0"/>
          </a:p>
          <a:p>
            <a:pPr algn="ctr"/>
            <a:r>
              <a:rPr lang="pt-BR" sz="3200" b="1" cap="all" dirty="0"/>
              <a:t>PRINCIPAIS REFERÊNCIAS BIBLIOGRÁFICAS</a:t>
            </a:r>
          </a:p>
          <a:p>
            <a:pPr algn="ctr" hangingPunct="0"/>
            <a:r>
              <a:rPr lang="pt-BR" dirty="0"/>
              <a:t> </a:t>
            </a:r>
            <a:r>
              <a:rPr lang="pt-BR" sz="2000" dirty="0"/>
              <a:t>EISENBERG, N. </a:t>
            </a:r>
            <a:r>
              <a:rPr lang="pt-BR" sz="2000" dirty="0" err="1"/>
              <a:t>Psychology</a:t>
            </a:r>
            <a:r>
              <a:rPr lang="pt-BR" sz="2000" dirty="0"/>
              <a:t> </a:t>
            </a:r>
            <a:r>
              <a:rPr lang="pt-BR" sz="2000" dirty="0" err="1"/>
              <a:t>of</a:t>
            </a:r>
            <a:r>
              <a:rPr lang="pt-BR" sz="2000" dirty="0"/>
              <a:t> </a:t>
            </a:r>
            <a:r>
              <a:rPr lang="pt-BR" sz="2000" dirty="0" err="1"/>
              <a:t>Emotion</a:t>
            </a:r>
            <a:r>
              <a:rPr lang="pt-BR" sz="2000" dirty="0"/>
              <a:t> </a:t>
            </a:r>
            <a:r>
              <a:rPr lang="pt-BR" sz="2000" dirty="0" err="1"/>
              <a:t>and</a:t>
            </a:r>
            <a:r>
              <a:rPr lang="pt-BR" sz="2000" dirty="0"/>
              <a:t> Color </a:t>
            </a:r>
            <a:r>
              <a:rPr lang="pt-BR" sz="2000" dirty="0" err="1"/>
              <a:t>Perception</a:t>
            </a:r>
            <a:r>
              <a:rPr lang="pt-BR" sz="2000" dirty="0"/>
              <a:t>. New York: </a:t>
            </a:r>
            <a:r>
              <a:rPr lang="pt-BR" sz="2000" dirty="0" err="1"/>
              <a:t>Academic</a:t>
            </a:r>
            <a:r>
              <a:rPr lang="pt-BR" sz="2000" dirty="0"/>
              <a:t> Press, 2018.
GOWDY, J. Color </a:t>
            </a:r>
            <a:r>
              <a:rPr lang="pt-BR" sz="2000" dirty="0" err="1"/>
              <a:t>and</a:t>
            </a:r>
            <a:r>
              <a:rPr lang="pt-BR" sz="2000" dirty="0"/>
              <a:t> </a:t>
            </a:r>
            <a:r>
              <a:rPr lang="pt-BR" sz="2000" dirty="0" err="1"/>
              <a:t>Cognitive</a:t>
            </a:r>
            <a:r>
              <a:rPr lang="pt-BR" sz="2000" dirty="0"/>
              <a:t> Response. Oxford: Oxford </a:t>
            </a:r>
            <a:r>
              <a:rPr lang="pt-BR" sz="2000" dirty="0" err="1"/>
              <a:t>University</a:t>
            </a:r>
            <a:r>
              <a:rPr lang="pt-BR" sz="2000" dirty="0"/>
              <a:t> Press, 2015.
HELLER, Eva. A Psicologia das Cores: Como as Cores Afetam a Emoção e a Razão. São Paulo: Gustavo </a:t>
            </a:r>
            <a:r>
              <a:rPr lang="pt-BR" sz="2000" dirty="0" err="1"/>
              <a:t>Gili</a:t>
            </a:r>
            <a:r>
              <a:rPr lang="pt-BR" sz="2000" dirty="0"/>
              <a:t>, 2011.
PALMER, S. E.; SCHLOSS, K. B. Na </a:t>
            </a:r>
            <a:r>
              <a:rPr lang="pt-BR" sz="2000" dirty="0" err="1"/>
              <a:t>Ecological</a:t>
            </a:r>
            <a:r>
              <a:rPr lang="pt-BR" sz="2000" dirty="0"/>
              <a:t> Valence </a:t>
            </a:r>
            <a:r>
              <a:rPr lang="pt-BR" sz="2000" dirty="0" err="1"/>
              <a:t>Theory</a:t>
            </a:r>
            <a:r>
              <a:rPr lang="pt-BR" sz="2000" dirty="0"/>
              <a:t> </a:t>
            </a:r>
            <a:r>
              <a:rPr lang="pt-BR" sz="2000" dirty="0" err="1"/>
              <a:t>of</a:t>
            </a:r>
            <a:r>
              <a:rPr lang="pt-BR" sz="2000" dirty="0"/>
              <a:t> </a:t>
            </a:r>
            <a:r>
              <a:rPr lang="pt-BR" sz="2000" dirty="0" err="1"/>
              <a:t>Human</a:t>
            </a:r>
            <a:r>
              <a:rPr lang="pt-BR" sz="2000" dirty="0"/>
              <a:t> Color </a:t>
            </a:r>
            <a:r>
              <a:rPr lang="pt-BR" sz="2000" dirty="0" err="1"/>
              <a:t>Preference</a:t>
            </a:r>
            <a:r>
              <a:rPr lang="pt-BR" sz="2000" dirty="0"/>
              <a:t>. </a:t>
            </a:r>
            <a:r>
              <a:rPr lang="pt-BR" sz="2000" dirty="0" err="1"/>
              <a:t>Proceedings</a:t>
            </a:r>
            <a:r>
              <a:rPr lang="pt-BR" sz="2000" dirty="0"/>
              <a:t> </a:t>
            </a:r>
            <a:r>
              <a:rPr lang="pt-BR" sz="2000" dirty="0" err="1"/>
              <a:t>of</a:t>
            </a:r>
            <a:r>
              <a:rPr lang="pt-BR" sz="2000" dirty="0"/>
              <a:t> </a:t>
            </a:r>
            <a:r>
              <a:rPr lang="pt-BR" sz="2000" dirty="0" err="1"/>
              <a:t>the</a:t>
            </a:r>
            <a:r>
              <a:rPr lang="pt-BR" sz="2000" dirty="0"/>
              <a:t> </a:t>
            </a:r>
            <a:r>
              <a:rPr lang="pt-BR" sz="2000" dirty="0" err="1"/>
              <a:t>National</a:t>
            </a:r>
            <a:r>
              <a:rPr lang="pt-BR" sz="2000" dirty="0"/>
              <a:t> </a:t>
            </a:r>
            <a:r>
              <a:rPr lang="pt-BR" sz="2000" dirty="0" err="1"/>
              <a:t>Academy</a:t>
            </a:r>
            <a:r>
              <a:rPr lang="pt-BR" sz="2000" dirty="0"/>
              <a:t> </a:t>
            </a:r>
            <a:r>
              <a:rPr lang="pt-BR" sz="2000" dirty="0" err="1"/>
              <a:t>of</a:t>
            </a:r>
            <a:r>
              <a:rPr lang="pt-BR" sz="2000" dirty="0"/>
              <a:t> </a:t>
            </a:r>
            <a:r>
              <a:rPr lang="pt-BR" sz="2000" dirty="0" err="1"/>
              <a:t>Sciences</a:t>
            </a:r>
            <a:r>
              <a:rPr lang="pt-BR" sz="2000" dirty="0"/>
              <a:t>, v. 107, n. 19, p. 8877–8882, 2010.
ELLIOT, A. J.; MAIER, M. A. Color </a:t>
            </a:r>
            <a:r>
              <a:rPr lang="pt-BR" sz="2000" dirty="0" err="1"/>
              <a:t>Psychology</a:t>
            </a:r>
            <a:r>
              <a:rPr lang="pt-BR" sz="2000" dirty="0"/>
              <a:t>: </a:t>
            </a:r>
            <a:r>
              <a:rPr lang="pt-BR" sz="2000" dirty="0" err="1"/>
              <a:t>Effects</a:t>
            </a:r>
            <a:r>
              <a:rPr lang="pt-BR" sz="2000" dirty="0"/>
              <a:t> </a:t>
            </a:r>
            <a:r>
              <a:rPr lang="pt-BR" sz="2000" dirty="0" err="1"/>
              <a:t>of</a:t>
            </a:r>
            <a:r>
              <a:rPr lang="pt-BR" sz="2000" dirty="0"/>
              <a:t> </a:t>
            </a:r>
            <a:r>
              <a:rPr lang="pt-BR" sz="2000" dirty="0" err="1"/>
              <a:t>Perceiving</a:t>
            </a:r>
            <a:r>
              <a:rPr lang="pt-BR" sz="2000" dirty="0"/>
              <a:t> Color </a:t>
            </a:r>
            <a:r>
              <a:rPr lang="pt-BR" sz="2000" dirty="0" err="1"/>
              <a:t>on</a:t>
            </a:r>
            <a:r>
              <a:rPr lang="pt-BR" sz="2000" dirty="0"/>
              <a:t> </a:t>
            </a:r>
            <a:r>
              <a:rPr lang="pt-BR" sz="2000" dirty="0" err="1"/>
              <a:t>Psychological</a:t>
            </a:r>
            <a:r>
              <a:rPr lang="pt-BR" sz="2000" dirty="0"/>
              <a:t> </a:t>
            </a:r>
            <a:r>
              <a:rPr lang="pt-BR" sz="2000" dirty="0" err="1"/>
              <a:t>Functioning</a:t>
            </a:r>
            <a:r>
              <a:rPr lang="pt-BR" sz="2000" dirty="0"/>
              <a:t> in </a:t>
            </a:r>
            <a:r>
              <a:rPr lang="pt-BR" sz="2000" dirty="0" err="1"/>
              <a:t>Humans</a:t>
            </a:r>
            <a:r>
              <a:rPr lang="pt-BR" sz="2000" dirty="0"/>
              <a:t>. Annual Review </a:t>
            </a:r>
            <a:r>
              <a:rPr lang="pt-BR" sz="2000" dirty="0" err="1"/>
              <a:t>of</a:t>
            </a:r>
            <a:r>
              <a:rPr lang="pt-BR" sz="2000" dirty="0"/>
              <a:t> </a:t>
            </a:r>
            <a:r>
              <a:rPr lang="pt-BR" sz="2000" dirty="0" err="1"/>
              <a:t>Psychology</a:t>
            </a:r>
            <a:r>
              <a:rPr lang="pt-BR" sz="2000" dirty="0"/>
              <a:t>, v. 65, p. 95–120, 2014.</a:t>
            </a:r>
            <a:endParaRPr lang="pt-BR" sz="2400" dirty="0">
              <a:ea typeface="Calibri" panose="020F0502020204030204"/>
              <a:cs typeface="Calibri" panose="020F0502020204030204"/>
            </a:endParaRPr>
          </a:p>
          <a:p>
            <a:pPr algn="ctr"/>
            <a:endParaRPr lang="pt-BR" sz="3600" b="1" cap="all" dirty="0">
              <a:ea typeface="Calibri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677806" y="6582717"/>
            <a:ext cx="13320000" cy="1148808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/>
              <a:t>A psicologia das cores é o campo que estuda como diferentes tons influenciam o comportamento humano, as emoções e as decisões, muitas vezes de forma inconsciente. 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Mais do que um recurso estético, as cores atuam como gatilhos mentais que o cérebro interpreta automaticamente, associando sentimentos, memórias e até julgamentos de valor a cada nuance. Por exemplo, o vermelho é biologicamente associado ao alerta, ao perigo e à excitação, que ativa o sistema nervoso simpático, acelerando batimentos cardíacos. Por isso, é comum vê-lo em sinais de trânsito, botões de chamada para ação (“compre agora!”) e até em restaurantes fast-foods, por induzir um senso de urgência</a:t>
            </a:r>
            <a:r>
              <a:rPr lang="pt-BR" sz="3200" dirty="0">
                <a:cs typeface="Calibri" panose="020F0502020204030204"/>
              </a:rPr>
              <a:t>.</a:t>
            </a:r>
            <a:r>
              <a:rPr lang="pt-BR" sz="3200" dirty="0"/>
              <a:t> 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No entanto, a interpretação das cores não é universal: o contexto cultural, a experiência individual e o momento emocional da pessoa influenciam profundamente na forma como uma cor será percebida.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Este artigo tratou-se de uma pesquisa cientifica bibliográfica seguida de uma pesquisa exploratória com a utilização de um questionário, onde obtivemos 24 respostas em media. O público foi predominantemente feminino e jovem (16 a 25 anos de idade).</a:t>
            </a:r>
            <a:endParaRPr lang="pt-BR" sz="3200" dirty="0"/>
          </a:p>
          <a:p>
            <a:pPr algn="just"/>
            <a:endParaRPr lang="pt-BR" sz="3200" dirty="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ADMINISTRAÇÃO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785972" y="26361894"/>
            <a:ext cx="13320000" cy="8151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CONCLUSÃO</a:t>
            </a:r>
            <a:endParaRPr lang="pt-BR" dirty="0"/>
          </a:p>
          <a:p>
            <a:pPr algn="just"/>
            <a:endParaRPr lang="pt-BR" sz="3600" b="1" dirty="0">
              <a:cs typeface="Calibri"/>
            </a:endParaRPr>
          </a:p>
          <a:p>
            <a:pPr algn="just" hangingPunct="0"/>
            <a:r>
              <a:rPr lang="pt-BR" sz="3200" dirty="0">
                <a:ea typeface="+mn-lt"/>
                <a:cs typeface="+mn-lt"/>
              </a:rPr>
              <a:t>A psicologia das cores revela-se como uma ferramenta essencial para compreender de que maneira os estímulos visuais impactam emoções, percepções e comportamentos humanos. Longe de serem meros elementos estéticos, as cores funcionam como códigos simbólicos e culturais, capazes de transmitir mensagens, despertar sensações e influenciar decisões. Assim, reconhecer a cor como linguagem visual amplia seu potencial de uso, tanto na comunicação institucional quanto no cotidiano. </a:t>
            </a:r>
          </a:p>
          <a:p>
            <a:pPr algn="just" hangingPunct="0"/>
            <a:endParaRPr lang="pt-BR" sz="3200" dirty="0">
              <a:ea typeface="+mn-lt"/>
              <a:cs typeface="+mn-lt"/>
            </a:endParaRPr>
          </a:p>
          <a:p>
            <a:pPr algn="just" hangingPunct="0"/>
            <a:r>
              <a:rPr lang="pt-BR" sz="3200" dirty="0">
                <a:ea typeface="+mn-lt"/>
                <a:cs typeface="+mn-lt"/>
              </a:rPr>
              <a:t>Superar a visão reducionista das cores como simples adornos e entendê-las como instrumentos psicológicos e simbólicos é fundamental para criar ambientes mais empáticos, mensagens mais eficazes e relações mais humanas.</a:t>
            </a:r>
          </a:p>
          <a:p>
            <a:pPr algn="just" hangingPunct="0"/>
            <a:endParaRPr lang="pt-BR" sz="3200" dirty="0">
              <a:ea typeface="+mn-lt"/>
              <a:cs typeface="+mn-lt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31570"/>
              </p:ext>
            </p:extLst>
          </p:nvPr>
        </p:nvGraphicFramePr>
        <p:xfrm>
          <a:off x="740809" y="696556"/>
          <a:ext cx="2873759" cy="3079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3733200" imgH="3999960" progId="">
                  <p:embed/>
                </p:oleObj>
              </mc:Choice>
              <mc:Fallback>
                <p:oleObj r:id="rId5" imgW="3733200" imgH="3999960" progId="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0809" y="696556"/>
                        <a:ext cx="2873759" cy="3079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694453" y="17634267"/>
            <a:ext cx="13245963" cy="1592133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/>
          </a:p>
          <a:p>
            <a:pPr algn="just" hangingPunct="0"/>
            <a:r>
              <a:rPr lang="pt-BR" sz="3200" dirty="0">
                <a:ea typeface="+mn-lt"/>
                <a:cs typeface="+mn-lt"/>
              </a:rPr>
              <a:t>A cor é uma percepção visual resultante da interação da luz com os objetos e da interpretação feita pelo sistema visual humano (EISENBERG, 2018). Historicamente, as cores tiveram significados culturais e simbólicos: os egípcios, por exemplo, associavam o verde à regeneração e o vermelho ao poder (GROYS, 2015). </a:t>
            </a:r>
          </a:p>
          <a:p>
            <a:pPr algn="just" hangingPunct="0"/>
            <a:endParaRPr lang="pt-BR" sz="3200" dirty="0">
              <a:ea typeface="+mn-lt"/>
              <a:cs typeface="+mn-lt"/>
            </a:endParaRPr>
          </a:p>
          <a:p>
            <a:pPr algn="just" hangingPunct="0"/>
            <a:r>
              <a:rPr lang="pt-BR" sz="3200" dirty="0">
                <a:ea typeface="+mn-lt"/>
                <a:cs typeface="+mn-lt"/>
              </a:rPr>
              <a:t>A cor pode ser compreendida como uma experiência perceptiva resultante da interação entre a luz, os objetos e o sistema visual humano. Fisicamente, as cores surgem da decomposição da luz branca em diferentes comprimentos de onda, processo que pode ser observado no fenômeno do arco-íris. Além disso, os pigmentos presentes nos objetos absorvem determinadas frequências de luz e refletem outras, gerando a cor percebida pelo observador (PALMER, 1999). Segundo </a:t>
            </a:r>
            <a:r>
              <a:rPr lang="pt-BR" sz="3200" dirty="0" err="1">
                <a:ea typeface="+mn-lt"/>
                <a:cs typeface="+mn-lt"/>
              </a:rPr>
              <a:t>Zeki</a:t>
            </a:r>
            <a:r>
              <a:rPr lang="pt-BR" sz="3200" dirty="0">
                <a:ea typeface="+mn-lt"/>
                <a:cs typeface="+mn-lt"/>
              </a:rPr>
              <a:t> (1993), “a cor não é uma propriedade intrínseca dos objetos, mas uma experiência construída pelo cérebro a partir da interpretação da luz que atinge os olhos” (p. 42).</a:t>
            </a:r>
          </a:p>
          <a:p>
            <a:pPr algn="just" hangingPunct="0"/>
            <a:endParaRPr lang="pt-BR" sz="3200" dirty="0">
              <a:ea typeface="+mn-lt"/>
              <a:cs typeface="+mn-lt"/>
            </a:endParaRPr>
          </a:p>
          <a:p>
            <a:pPr algn="just" hangingPunct="0"/>
            <a:r>
              <a:rPr lang="pt-BR" sz="3200" dirty="0">
                <a:ea typeface="+mn-lt"/>
                <a:cs typeface="+mn-lt"/>
              </a:rPr>
              <a:t>Portanto, a formação das cores envolve tanto aspectos físicos quanto biológicos, evidenciando a complexidade da percepção cromática. As cores vão muito além de um recurso estético; elas transmitem mensagens, despertam sensações e influenciam comportamentos. Como afirma Farina (2011, p. 27), “a cor não existe isoladamente: ela sempre estará associada a um significado, consciente ou inconsciente”. De forma indireta, Heller (2019) explica que o significado atribuído a uma cor pode variar conforme a cultura, a época e até mesmo o contexto de uso, o que faz com que a mesma cor seja percebida de maneiras diferentes por distintos grupos sociais.</a:t>
            </a:r>
          </a:p>
          <a:p>
            <a:pPr algn="just" hangingPunct="0"/>
            <a:endParaRPr lang="pt-BR" sz="3200" dirty="0">
              <a:ea typeface="+mn-lt"/>
              <a:cs typeface="+mn-lt"/>
            </a:endParaRPr>
          </a:p>
          <a:p>
            <a:pPr algn="just" hangingPunct="0"/>
            <a:r>
              <a:rPr lang="pt-BR" sz="3200" dirty="0">
                <a:ea typeface="+mn-lt"/>
                <a:cs typeface="+mn-lt"/>
              </a:rPr>
              <a:t>O significado das cores é moldado por três grandes fatores:</a:t>
            </a:r>
          </a:p>
          <a:p>
            <a:pPr lvl="0" algn="just" hangingPunct="0"/>
            <a:r>
              <a:rPr lang="pt-BR" sz="3200" dirty="0">
                <a:ea typeface="+mn-lt"/>
                <a:cs typeface="+mn-lt"/>
              </a:rPr>
              <a:t>Psicológicos – influência sobre emoções e estado de espírito;</a:t>
            </a:r>
          </a:p>
          <a:p>
            <a:pPr lvl="0" algn="just" hangingPunct="0"/>
            <a:r>
              <a:rPr lang="pt-BR" sz="3200" dirty="0">
                <a:ea typeface="+mn-lt"/>
                <a:cs typeface="+mn-lt"/>
              </a:rPr>
              <a:t>Culturais e religiosos – tradições e crenças que associam cores a símbolos e eventos;</a:t>
            </a:r>
          </a:p>
          <a:p>
            <a:pPr lvl="0" algn="just" hangingPunct="0"/>
            <a:r>
              <a:rPr lang="pt-BR" sz="3200" dirty="0">
                <a:ea typeface="+mn-lt"/>
                <a:cs typeface="+mn-lt"/>
              </a:rPr>
              <a:t>Contextuais – situações específicas que alteram ou reforçam o sentido de uma cor.</a:t>
            </a:r>
          </a:p>
          <a:p>
            <a:pPr hangingPunct="0"/>
            <a:endParaRPr lang="pt-BR" sz="3600" dirty="0">
              <a:ea typeface="+mn-lt"/>
              <a:cs typeface="+mn-lt"/>
            </a:endParaRP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endParaRPr lang="pt-BR" sz="3200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335047" y="11899211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583580" y="13030966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02: Quando você compra um produto, a cor do produto afeta a sua escolha?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50674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01: Você tem algum tipo de doença ocular? (</a:t>
            </a:r>
            <a:r>
              <a:rPr lang="pt-BR" sz="3600" b="1" dirty="0" err="1"/>
              <a:t>ex</a:t>
            </a:r>
            <a:r>
              <a:rPr lang="pt-BR" sz="3600" b="1" dirty="0"/>
              <a:t>: daltonismo) </a:t>
            </a:r>
          </a:p>
          <a:p>
            <a:pPr algn="ctr"/>
            <a:endParaRPr lang="pt-BR" sz="3200" dirty="0">
              <a:cs typeface="Calibri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405203" y="18780270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83577" y="19909242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03: Qual dessas áreas você acha que deveria usar mais a psicologia das Cores?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441727" y="25451360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28" name="Imagem 27"/>
          <p:cNvPicPr/>
          <p:nvPr/>
        </p:nvPicPr>
        <p:blipFill rotWithShape="1">
          <a:blip r:embed="rId7"/>
          <a:srcRect t="10573" b="4768"/>
          <a:stretch>
            <a:fillRect/>
          </a:stretch>
        </p:blipFill>
        <p:spPr bwMode="auto">
          <a:xfrm>
            <a:off x="14886061" y="7341568"/>
            <a:ext cx="12874497" cy="44198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Imagem 28"/>
          <p:cNvPicPr/>
          <p:nvPr/>
        </p:nvPicPr>
        <p:blipFill>
          <a:blip r:embed="rId8"/>
          <a:srcRect t="8440"/>
          <a:stretch>
            <a:fillRect/>
          </a:stretch>
        </p:blipFill>
        <p:spPr>
          <a:xfrm>
            <a:off x="15711378" y="14247013"/>
            <a:ext cx="11469188" cy="4259675"/>
          </a:xfrm>
          <a:prstGeom prst="rect">
            <a:avLst/>
          </a:prstGeom>
        </p:spPr>
      </p:pic>
      <p:pic>
        <p:nvPicPr>
          <p:cNvPr id="30" name="Imagem 29"/>
          <p:cNvPicPr/>
          <p:nvPr/>
        </p:nvPicPr>
        <p:blipFill>
          <a:blip r:embed="rId9"/>
          <a:srcRect t="10506"/>
          <a:stretch>
            <a:fillRect/>
          </a:stretch>
        </p:blipFill>
        <p:spPr>
          <a:xfrm>
            <a:off x="15985703" y="21278155"/>
            <a:ext cx="12616132" cy="403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1153</Words>
  <Application>Microsoft Office PowerPoint</Application>
  <PresentationFormat>Personalizar</PresentationFormat>
  <Paragraphs>52</Paragraphs>
  <Slides>1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43</cp:revision>
  <dcterms:created xsi:type="dcterms:W3CDTF">2017-11-28T14:46:21Z</dcterms:created>
  <dcterms:modified xsi:type="dcterms:W3CDTF">2025-11-10T19:04:23Z</dcterms:modified>
</cp:coreProperties>
</file>